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5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269DC-881C-4FA9-887B-9CBC20DF976B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AFEE53-9887-49A0-9F44-D589DE78C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18034-E958-4A6B-809C-DB1CB74E3B38}" type="datetimeFigureOut">
              <a:rPr lang="en-US" smtClean="0"/>
              <a:t>5/3/2018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BD732-874E-4895-A2C6-754A83981DA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28600"/>
            <a:ext cx="7117180" cy="1470025"/>
          </a:xfrm>
        </p:spPr>
        <p:txBody>
          <a:bodyPr/>
          <a:lstStyle/>
          <a:p>
            <a:pPr algn="ctr"/>
            <a:r>
              <a:rPr lang="en-US" dirty="0" smtClean="0"/>
              <a:t>Chapter 10 – Chemical Quantities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6096000"/>
            <a:ext cx="7117180" cy="632820"/>
          </a:xfrm>
        </p:spPr>
        <p:txBody>
          <a:bodyPr>
            <a:normAutofit/>
          </a:bodyPr>
          <a:lstStyle/>
          <a:p>
            <a:pPr algn="ctr"/>
            <a:r>
              <a:rPr lang="en-US" sz="3000" dirty="0" smtClean="0"/>
              <a:t>Augustine.</a:t>
            </a:r>
            <a:endParaRPr lang="en-US" sz="3000" dirty="0"/>
          </a:p>
        </p:txBody>
      </p:sp>
      <p:pic>
        <p:nvPicPr>
          <p:cNvPr id="1026" name="Picture 2" descr="http://www.insightchemicalsolutions.co.uk/c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00250"/>
            <a:ext cx="49530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92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What is the molar mass of sodium hydrogen carbonate?</a:t>
            </a:r>
          </a:p>
          <a:p>
            <a:endParaRPr lang="en-US" sz="3000" dirty="0"/>
          </a:p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What is the mass of calcium nitrate?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895600"/>
            <a:ext cx="22012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84 g/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5410200"/>
            <a:ext cx="24753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164 g/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-762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10.1 Assessment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410200"/>
          </a:xfrm>
        </p:spPr>
        <p:txBody>
          <a:bodyPr anchor="t" anchorCtr="0">
            <a:normAutofit/>
          </a:bodyPr>
          <a:lstStyle/>
          <a:p>
            <a:pPr marL="514350" indent="-514350">
              <a:buAutoNum type="arabicPeriod"/>
            </a:pPr>
            <a:r>
              <a:rPr lang="en-US" sz="3000" dirty="0" smtClean="0"/>
              <a:t>Describe the relationship between Avogadro’s number and one mole of any substance.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How can you calculate the mass of a mole of a compound?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How many moles is 1.50 x 10</a:t>
            </a:r>
            <a:r>
              <a:rPr lang="en-US" sz="3000" baseline="30000" dirty="0" smtClean="0"/>
              <a:t>23</a:t>
            </a:r>
            <a:r>
              <a:rPr lang="en-US" sz="3000" dirty="0" smtClean="0"/>
              <a:t> molecules NH</a:t>
            </a:r>
            <a:r>
              <a:rPr lang="en-US" sz="3000" baseline="-25000" dirty="0" smtClean="0"/>
              <a:t>3</a:t>
            </a:r>
            <a:r>
              <a:rPr lang="en-US" sz="30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How many atoms are in 1.75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CHCl</a:t>
            </a:r>
            <a:r>
              <a:rPr lang="en-US" sz="3000" baseline="-25000" dirty="0" smtClean="0"/>
              <a:t>3</a:t>
            </a:r>
            <a:r>
              <a:rPr lang="en-US" sz="3000" dirty="0" smtClean="0"/>
              <a:t>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What is the molar mass of CaSO</a:t>
            </a:r>
            <a:r>
              <a:rPr lang="en-US" sz="3000" baseline="-25000" dirty="0" smtClean="0"/>
              <a:t>4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3810000"/>
            <a:ext cx="33169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0.249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NH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4953000"/>
            <a:ext cx="40430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5.27 x 10</a:t>
            </a:r>
            <a:r>
              <a:rPr lang="en-US" sz="3000" b="1" baseline="30000" dirty="0" smtClean="0">
                <a:solidFill>
                  <a:srgbClr val="FFFF00"/>
                </a:solidFill>
              </a:rPr>
              <a:t>24</a:t>
            </a:r>
            <a:r>
              <a:rPr lang="en-US" sz="3000" b="1" dirty="0" smtClean="0">
                <a:solidFill>
                  <a:srgbClr val="FFFF00"/>
                </a:solidFill>
              </a:rPr>
              <a:t> atoms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9868" y="6075402"/>
            <a:ext cx="28889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136.2 g/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10.2 – Mole-Mass and Mole-Volume Relationships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You can use the </a:t>
            </a:r>
            <a:r>
              <a:rPr lang="en-US" sz="3000" u="sng" dirty="0" smtClean="0"/>
              <a:t>molar mass</a:t>
            </a:r>
            <a:r>
              <a:rPr lang="en-US" sz="3000" dirty="0" smtClean="0"/>
              <a:t> of a substance as a conversion factor to convert between </a:t>
            </a:r>
            <a:r>
              <a:rPr lang="en-US" sz="3000" u="sng" dirty="0" smtClean="0"/>
              <a:t>moles</a:t>
            </a:r>
            <a:r>
              <a:rPr lang="en-US" sz="3000" dirty="0" smtClean="0"/>
              <a:t> and mass.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000" dirty="0" smtClean="0"/>
              <a:t>1 mole = molar mass</a:t>
            </a:r>
            <a:endParaRPr lang="en-US" sz="3000" dirty="0"/>
          </a:p>
        </p:txBody>
      </p:sp>
      <p:pic>
        <p:nvPicPr>
          <p:cNvPr id="5122" name="Picture 2" descr="http://honorsph.startlogic.com/honorsphysicalscience/moles/mole_clappi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91000"/>
            <a:ext cx="4267200" cy="247563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What is the mass of 9.45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</a:t>
            </a:r>
            <a:r>
              <a:rPr lang="en-US" sz="3000" dirty="0" err="1" smtClean="0"/>
              <a:t>alumiunum</a:t>
            </a:r>
            <a:r>
              <a:rPr lang="en-US" sz="3000" dirty="0" smtClean="0"/>
              <a:t> oxide?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2895600"/>
            <a:ext cx="26613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964 g Al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Find the mass, in grams, of 4.52 x 10</a:t>
            </a:r>
            <a:r>
              <a:rPr lang="en-US" sz="3000" baseline="30000" dirty="0" smtClean="0"/>
              <a:t>-3 </a:t>
            </a:r>
            <a:r>
              <a:rPr lang="en-US" sz="3000" dirty="0" err="1" smtClean="0"/>
              <a:t>mol</a:t>
            </a:r>
            <a:r>
              <a:rPr lang="en-US" sz="3000" dirty="0" smtClean="0"/>
              <a:t> C</a:t>
            </a:r>
            <a:r>
              <a:rPr lang="en-US" sz="3000" baseline="-25000" dirty="0" smtClean="0"/>
              <a:t>20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42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Calculate the mass of 2.50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iron (II) hydroxide.</a:t>
            </a:r>
          </a:p>
          <a:p>
            <a:endParaRPr lang="en-US" sz="3000" dirty="0"/>
          </a:p>
          <a:p>
            <a:r>
              <a:rPr lang="en-US" sz="3000" dirty="0" smtClean="0"/>
              <a:t>Calculate the number of moles in 75.0g of </a:t>
            </a:r>
            <a:r>
              <a:rPr lang="en-US" sz="3000" dirty="0" err="1" smtClean="0"/>
              <a:t>dinitrogen</a:t>
            </a:r>
            <a:r>
              <a:rPr lang="en-US" sz="3000" dirty="0" smtClean="0"/>
              <a:t> trioxide.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2390001"/>
            <a:ext cx="28793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1.27g 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20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42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6127" y="4114800"/>
            <a:ext cx="31614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225g Fe(OH)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26838" y="5867400"/>
            <a:ext cx="35044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0.987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N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allAtOnce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762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Volume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u="sng" dirty="0" smtClean="0"/>
              <a:t>Avogadro’s</a:t>
            </a:r>
            <a:r>
              <a:rPr lang="en-US" sz="3000" dirty="0" smtClean="0"/>
              <a:t> hypothesis states that equal </a:t>
            </a:r>
            <a:r>
              <a:rPr lang="en-US" sz="3000" u="sng" dirty="0" smtClean="0"/>
              <a:t>volumes</a:t>
            </a:r>
            <a:r>
              <a:rPr lang="en-US" sz="3000" dirty="0" smtClean="0"/>
              <a:t> of gases at the same temperature and pressure contain equal numbers of </a:t>
            </a:r>
            <a:r>
              <a:rPr lang="en-US" sz="3000" u="sng" dirty="0" smtClean="0"/>
              <a:t>particles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At </a:t>
            </a:r>
            <a:r>
              <a:rPr lang="en-US" sz="3000" u="sng" dirty="0" smtClean="0"/>
              <a:t>STP</a:t>
            </a:r>
            <a:r>
              <a:rPr lang="en-US" sz="3000" dirty="0" smtClean="0"/>
              <a:t>, 1 mole of </a:t>
            </a:r>
            <a:r>
              <a:rPr lang="en-US" sz="3000" u="sng" dirty="0" smtClean="0"/>
              <a:t>any</a:t>
            </a:r>
            <a:r>
              <a:rPr lang="en-US" sz="3000" dirty="0" smtClean="0"/>
              <a:t> gas occupies a volume of </a:t>
            </a:r>
            <a:r>
              <a:rPr lang="en-US" sz="3000" u="sng" dirty="0" smtClean="0"/>
              <a:t>22.4L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STP = </a:t>
            </a:r>
            <a:r>
              <a:rPr lang="en-US" sz="3000" u="sng" dirty="0" smtClean="0"/>
              <a:t>standard temperature (0</a:t>
            </a:r>
            <a:r>
              <a:rPr lang="en-US" sz="3000" u="sng" baseline="30000" dirty="0" smtClean="0"/>
              <a:t>o</a:t>
            </a:r>
            <a:r>
              <a:rPr lang="en-US" sz="3000" u="sng" dirty="0" smtClean="0"/>
              <a:t>C) and pressure (1 </a:t>
            </a:r>
            <a:r>
              <a:rPr lang="en-US" sz="3000" u="sng" dirty="0" err="1" smtClean="0"/>
              <a:t>atm</a:t>
            </a:r>
            <a:r>
              <a:rPr lang="en-US" sz="3000" u="sng" dirty="0" smtClean="0"/>
              <a:t>)</a:t>
            </a:r>
          </a:p>
        </p:txBody>
      </p:sp>
      <p:pic>
        <p:nvPicPr>
          <p:cNvPr id="6146" name="Picture 2" descr="http://pegasus.cc.ucf.edu/~jparadis/chem2046/weekly%20pics/22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813126"/>
            <a:ext cx="2819400" cy="189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Volume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The </a:t>
            </a:r>
            <a:r>
              <a:rPr lang="en-US" sz="3000" u="sng" dirty="0" smtClean="0"/>
              <a:t>volume</a:t>
            </a:r>
            <a:r>
              <a:rPr lang="en-US" sz="3000" dirty="0" smtClean="0"/>
              <a:t> of a gas changes with </a:t>
            </a:r>
            <a:r>
              <a:rPr lang="en-US" sz="3000" u="sng" dirty="0" smtClean="0"/>
              <a:t>temperature</a:t>
            </a:r>
            <a:r>
              <a:rPr lang="en-US" sz="3000" dirty="0" smtClean="0"/>
              <a:t> and pressure, so </a:t>
            </a:r>
            <a:r>
              <a:rPr lang="en-US" sz="3000" u="sng" dirty="0" smtClean="0"/>
              <a:t>22.4L</a:t>
            </a:r>
            <a:r>
              <a:rPr lang="en-US" sz="3000" dirty="0" smtClean="0"/>
              <a:t> can only be used if the gas is at </a:t>
            </a:r>
            <a:r>
              <a:rPr lang="en-US" sz="3000" u="sng" dirty="0" smtClean="0"/>
              <a:t>STP</a:t>
            </a:r>
            <a:r>
              <a:rPr lang="en-US" sz="3000" dirty="0" smtClean="0"/>
              <a:t>.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   1 </a:t>
            </a:r>
            <a:r>
              <a:rPr lang="en-US" sz="3000" dirty="0" err="1" smtClean="0"/>
              <a:t>mol</a:t>
            </a:r>
            <a:r>
              <a:rPr lang="en-US" sz="3000" dirty="0" smtClean="0"/>
              <a:t> = 22.4L</a:t>
            </a:r>
            <a:endParaRPr lang="en-US" sz="3000" dirty="0"/>
          </a:p>
        </p:txBody>
      </p:sp>
      <p:pic>
        <p:nvPicPr>
          <p:cNvPr id="7170" name="Picture 2" descr="http://uploads.neatorama.com/images/posts/865/58/58865/1362588177-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9400"/>
            <a:ext cx="508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Determine the volume, in liters, of 0.60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SO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gas at STP.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2847201"/>
            <a:ext cx="18934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13L SO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What is the volume of 3.70 </a:t>
            </a:r>
            <a:r>
              <a:rPr lang="en-US" sz="3000" dirty="0" err="1" smtClean="0"/>
              <a:t>mol</a:t>
            </a:r>
            <a:r>
              <a:rPr lang="en-US" sz="3000" dirty="0" smtClean="0"/>
              <a:t> N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 at STP?</a:t>
            </a:r>
          </a:p>
          <a:p>
            <a:endParaRPr lang="en-US" sz="3000" dirty="0"/>
          </a:p>
          <a:p>
            <a:endParaRPr lang="en-US" sz="3000" dirty="0" smtClean="0"/>
          </a:p>
          <a:p>
            <a:endParaRPr lang="en-US" sz="3000" dirty="0"/>
          </a:p>
          <a:p>
            <a:r>
              <a:rPr lang="en-US" sz="3000" dirty="0" smtClean="0"/>
              <a:t>How many moles is in 127L of CO</a:t>
            </a:r>
            <a:r>
              <a:rPr lang="en-US" sz="3000" baseline="-25000" dirty="0" smtClean="0"/>
              <a:t>2 </a:t>
            </a:r>
            <a:r>
              <a:rPr lang="en-US" sz="3000" dirty="0" smtClean="0"/>
              <a:t>at STP?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285498" y="2514600"/>
            <a:ext cx="2031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82.9L N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4953000"/>
            <a:ext cx="30011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5.67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CO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Mole Conversion Factors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Now you have </a:t>
            </a:r>
            <a:r>
              <a:rPr lang="en-US" sz="3000" u="sng" dirty="0" smtClean="0"/>
              <a:t>3</a:t>
            </a:r>
            <a:r>
              <a:rPr lang="en-US" sz="3000" dirty="0" smtClean="0"/>
              <a:t> conversion factors for moles:</a:t>
            </a:r>
          </a:p>
          <a:p>
            <a:endParaRPr lang="en-US" sz="3000" dirty="0" smtClean="0"/>
          </a:p>
          <a:p>
            <a:r>
              <a:rPr lang="en-US" sz="3000" dirty="0" smtClean="0"/>
              <a:t>1 </a:t>
            </a:r>
            <a:r>
              <a:rPr lang="en-US" sz="3000" dirty="0" err="1" smtClean="0"/>
              <a:t>mol</a:t>
            </a:r>
            <a:r>
              <a:rPr lang="en-US" sz="3000" dirty="0" smtClean="0"/>
              <a:t> = 6.02 x 10</a:t>
            </a:r>
            <a:r>
              <a:rPr lang="en-US" sz="3000" baseline="30000" dirty="0" smtClean="0"/>
              <a:t>23</a:t>
            </a:r>
            <a:r>
              <a:rPr lang="en-US" sz="3000" dirty="0" smtClean="0"/>
              <a:t> </a:t>
            </a:r>
            <a:r>
              <a:rPr lang="en-US" sz="3000" dirty="0" err="1" smtClean="0"/>
              <a:t>r.p.</a:t>
            </a:r>
            <a:r>
              <a:rPr lang="en-US" sz="3000" dirty="0" smtClean="0"/>
              <a:t> (for atoms, m/c, or ions)</a:t>
            </a:r>
          </a:p>
          <a:p>
            <a:endParaRPr lang="en-US" sz="3000" dirty="0" smtClean="0"/>
          </a:p>
          <a:p>
            <a:r>
              <a:rPr lang="en-US" sz="3000" dirty="0" smtClean="0"/>
              <a:t>1 </a:t>
            </a:r>
            <a:r>
              <a:rPr lang="en-US" sz="3000" dirty="0" err="1" smtClean="0"/>
              <a:t>mol</a:t>
            </a:r>
            <a:r>
              <a:rPr lang="en-US" sz="3000" dirty="0" smtClean="0"/>
              <a:t> = molar mass (for grams or mass)</a:t>
            </a:r>
          </a:p>
          <a:p>
            <a:endParaRPr lang="en-US" sz="3000" dirty="0" smtClean="0"/>
          </a:p>
          <a:p>
            <a:r>
              <a:rPr lang="en-US" sz="3000" dirty="0" smtClean="0"/>
              <a:t>1 </a:t>
            </a:r>
            <a:r>
              <a:rPr lang="en-US" sz="3000" dirty="0" err="1" smtClean="0"/>
              <a:t>mol</a:t>
            </a:r>
            <a:r>
              <a:rPr lang="en-US" sz="3000" dirty="0" smtClean="0"/>
              <a:t> = 22.4L (for liters or volume)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1524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10.1 – The Mole: A Measurement of Matter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You often measure the amount of something by </a:t>
            </a:r>
            <a:r>
              <a:rPr lang="en-US" sz="3000" u="sng" dirty="0" smtClean="0"/>
              <a:t>count</a:t>
            </a:r>
            <a:r>
              <a:rPr lang="en-US" sz="3000" dirty="0" smtClean="0"/>
              <a:t>, by </a:t>
            </a:r>
            <a:r>
              <a:rPr lang="en-US" sz="3000" u="sng" dirty="0" smtClean="0"/>
              <a:t>mass</a:t>
            </a:r>
            <a:r>
              <a:rPr lang="en-US" sz="3000" dirty="0" smtClean="0"/>
              <a:t>, or by </a:t>
            </a:r>
            <a:r>
              <a:rPr lang="en-US" sz="3000" u="sng" dirty="0" smtClean="0"/>
              <a:t>volume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A </a:t>
            </a:r>
            <a:r>
              <a:rPr lang="en-US" sz="3000" u="sng" dirty="0" smtClean="0"/>
              <a:t>mole</a:t>
            </a:r>
            <a:r>
              <a:rPr lang="en-US" sz="3000" dirty="0" smtClean="0"/>
              <a:t> (</a:t>
            </a:r>
            <a:r>
              <a:rPr lang="en-US" sz="3000" dirty="0" err="1" smtClean="0"/>
              <a:t>mol</a:t>
            </a:r>
            <a:r>
              <a:rPr lang="en-US" sz="3000" dirty="0" smtClean="0"/>
              <a:t>) of a substance is </a:t>
            </a:r>
            <a:r>
              <a:rPr lang="en-US" sz="3000" u="sng" dirty="0" smtClean="0"/>
              <a:t>6.02 x 10</a:t>
            </a:r>
            <a:r>
              <a:rPr lang="en-US" sz="3000" u="sng" baseline="30000" dirty="0" smtClean="0"/>
              <a:t>23</a:t>
            </a:r>
            <a:r>
              <a:rPr lang="en-US" sz="3000" u="sng" dirty="0" smtClean="0"/>
              <a:t> </a:t>
            </a:r>
            <a:r>
              <a:rPr lang="en-US" sz="3000" dirty="0" smtClean="0"/>
              <a:t>representative particles of that substance.</a:t>
            </a:r>
          </a:p>
          <a:p>
            <a:r>
              <a:rPr lang="en-US" sz="3000" dirty="0" smtClean="0"/>
              <a:t>6.02 x 10</a:t>
            </a:r>
            <a:r>
              <a:rPr lang="en-US" sz="3000" baseline="30000" dirty="0" smtClean="0"/>
              <a:t>23</a:t>
            </a:r>
            <a:r>
              <a:rPr lang="en-US" sz="3000" dirty="0" smtClean="0"/>
              <a:t> is called </a:t>
            </a:r>
            <a:r>
              <a:rPr lang="en-US" sz="3000" u="sng" dirty="0" smtClean="0"/>
              <a:t>Avogadro’s</a:t>
            </a:r>
            <a:r>
              <a:rPr lang="en-US" sz="3000" dirty="0" smtClean="0"/>
              <a:t> number.</a:t>
            </a:r>
          </a:p>
          <a:p>
            <a:pPr marL="0" indent="0">
              <a:buNone/>
            </a:pP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/>
              <a:t>1 mole = 6.02 x 10</a:t>
            </a:r>
            <a:r>
              <a:rPr lang="en-US" sz="3000" baseline="30000" dirty="0" smtClean="0"/>
              <a:t>23</a:t>
            </a:r>
            <a:r>
              <a:rPr lang="en-US" sz="3000" dirty="0" smtClean="0"/>
              <a:t> representative particles</a:t>
            </a:r>
          </a:p>
        </p:txBody>
      </p:sp>
      <p:pic>
        <p:nvPicPr>
          <p:cNvPr id="2050" name="Picture 2" descr="http://darlenemichaud.com/wp-content/uploads/one-dozen-white-eggs-300x2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858" y="5867400"/>
            <a:ext cx="1264091" cy="91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ndiancreekfarm.files.wordpress.com/2013/10/pos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538" y="110566"/>
            <a:ext cx="912813" cy="141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pizzaforcoins.com/media/catalog/product/cache/1/image/9df78eab33525d08d6e5fb8d27136e95/2/_/2_liter_cok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83961"/>
            <a:ext cx="990600" cy="260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8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10.2 Assessment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What is the volume of one mole of any gas at STP?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How many grams are in 5.66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calcium carbonate?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Find the number of moles in 508g of ethanol (C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5</a:t>
            </a:r>
            <a:r>
              <a:rPr lang="en-US" sz="3000" dirty="0" smtClean="0"/>
              <a:t>OH).</a:t>
            </a:r>
            <a:endParaRPr lang="en-US" sz="3000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Calculate the volume, in liters, of 1.50 </a:t>
            </a:r>
            <a:r>
              <a:rPr lang="en-US" sz="3000" dirty="0" err="1" smtClean="0"/>
              <a:t>mol</a:t>
            </a:r>
            <a:r>
              <a:rPr lang="en-US" sz="3000" dirty="0" smtClean="0"/>
              <a:t> chlorine at STP.</a:t>
            </a:r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2895600"/>
            <a:ext cx="27318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567g CaCO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8200" y="3962400"/>
            <a:ext cx="34147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11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5</a:t>
            </a:r>
            <a:r>
              <a:rPr lang="en-US" sz="3000" b="1" dirty="0" smtClean="0">
                <a:solidFill>
                  <a:srgbClr val="FFFF00"/>
                </a:solidFill>
              </a:rPr>
              <a:t>OH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46515" y="5105400"/>
            <a:ext cx="21162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33.6L Cl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10.2 Assessment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000" dirty="0" smtClean="0"/>
              <a:t>Three balloons filled with 3 different gaseous compounds each have a volume of 22.4L at STP. Would these balloons have the same mass or contain the same number of molecules? Explain.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10.3 – Percent Composition and Chemical Formulas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The percent by mass (</a:t>
            </a:r>
            <a:r>
              <a:rPr lang="en-US" sz="3000" u="sng" dirty="0" smtClean="0"/>
              <a:t>percent composition</a:t>
            </a:r>
            <a:r>
              <a:rPr lang="en-US" sz="3000" dirty="0" smtClean="0"/>
              <a:t>) of an element in a compound is the number of grams of the </a:t>
            </a:r>
            <a:r>
              <a:rPr lang="en-US" sz="3000" u="sng" dirty="0" smtClean="0"/>
              <a:t>element </a:t>
            </a:r>
            <a:r>
              <a:rPr lang="en-US" sz="3000" dirty="0" smtClean="0"/>
              <a:t>divided by the mass in grams of the </a:t>
            </a:r>
            <a:r>
              <a:rPr lang="en-US" sz="3000" u="sng" dirty="0" smtClean="0"/>
              <a:t>compound</a:t>
            </a:r>
            <a:r>
              <a:rPr lang="en-US" sz="3000" dirty="0" smtClean="0"/>
              <a:t> multiplied by </a:t>
            </a:r>
            <a:r>
              <a:rPr lang="en-US" sz="3000" u="sng" dirty="0" smtClean="0"/>
              <a:t>100%</a:t>
            </a:r>
            <a:r>
              <a:rPr lang="en-US" sz="3000" dirty="0" smtClean="0"/>
              <a:t>.</a:t>
            </a:r>
          </a:p>
          <a:p>
            <a:endParaRPr lang="en-US" sz="3000" dirty="0"/>
          </a:p>
          <a:p>
            <a:pPr marL="0" indent="0">
              <a:buNone/>
            </a:pPr>
            <a:r>
              <a:rPr lang="en-US" sz="2800" dirty="0" smtClean="0"/>
              <a:t>% mass of element =   </a:t>
            </a:r>
            <a:r>
              <a:rPr lang="en-US" sz="2800" u="sng" dirty="0" smtClean="0"/>
              <a:t>mass of element</a:t>
            </a:r>
            <a:r>
              <a:rPr lang="en-US" sz="2800" dirty="0" smtClean="0"/>
              <a:t>  x 100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  mass of compound</a:t>
            </a:r>
          </a:p>
          <a:p>
            <a:pPr marL="0" indent="0">
              <a:buNone/>
            </a:pPr>
            <a:endParaRPr lang="en-US" sz="3000" dirty="0"/>
          </a:p>
        </p:txBody>
      </p:sp>
      <p:pic>
        <p:nvPicPr>
          <p:cNvPr id="8194" name="Picture 2" descr="https://jahschem.wikispaces.com/file/view/2d_Composition_Air.jpg/173436595/2d_Composition_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33673"/>
            <a:ext cx="3124200" cy="176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When a 13.60g sample of a compound containing only magnesium and oxygen is decomposed, 5.40g of oxygen is obtained. What is the percent composition of this compound?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4038600"/>
            <a:ext cx="28648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Mg = 60.3%</a:t>
            </a:r>
          </a:p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O = 39.7%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A compound formed when 9.03g Mg combines completely with 3.48g N. What is the percent composition of this compound?</a:t>
            </a:r>
          </a:p>
          <a:p>
            <a:endParaRPr lang="en-US" sz="3000" dirty="0"/>
          </a:p>
          <a:p>
            <a:r>
              <a:rPr lang="en-US" sz="3000" dirty="0" smtClean="0"/>
              <a:t>When a 14.2g sample of mercury (II) oxide is decomposed into its elements by heating, 13.2g of Hg is obtained. What is the percent composition of this compound?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2971800"/>
            <a:ext cx="55082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Mg = 72.2%, N = 27.8%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036" y="5943600"/>
            <a:ext cx="43669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Hg = 93%, O = 7%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Percent Composition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If a </a:t>
            </a:r>
            <a:r>
              <a:rPr lang="en-US" sz="3000" u="sng" dirty="0" smtClean="0"/>
              <a:t>percent composition</a:t>
            </a:r>
            <a:r>
              <a:rPr lang="en-US" sz="3000" dirty="0" smtClean="0"/>
              <a:t> problem does not give you the exact masses of the elements, then you can use the </a:t>
            </a:r>
            <a:r>
              <a:rPr lang="en-US" sz="3000" u="sng" dirty="0" smtClean="0"/>
              <a:t>molar masses</a:t>
            </a:r>
            <a:r>
              <a:rPr lang="en-US" sz="3000" dirty="0" smtClean="0"/>
              <a:t> instead.</a:t>
            </a:r>
          </a:p>
          <a:p>
            <a:r>
              <a:rPr lang="en-US" sz="3000" dirty="0" smtClean="0"/>
              <a:t>Use the same </a:t>
            </a:r>
            <a:r>
              <a:rPr lang="en-US" sz="3000" u="sng" dirty="0" smtClean="0"/>
              <a:t>formula</a:t>
            </a:r>
            <a:r>
              <a:rPr lang="en-US" sz="3000" dirty="0" smtClean="0"/>
              <a:t> for percent composition.</a:t>
            </a:r>
            <a:endParaRPr lang="en-US" sz="3000" dirty="0"/>
          </a:p>
        </p:txBody>
      </p:sp>
      <p:pic>
        <p:nvPicPr>
          <p:cNvPr id="9218" name="Picture 2" descr="http://misterguch.brinkster.net/subatomicparticl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038600"/>
            <a:ext cx="4572000" cy="248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Calculate the percent composition of propane (C</a:t>
            </a:r>
            <a:r>
              <a:rPr lang="en-US" sz="3000" baseline="-25000" dirty="0" smtClean="0"/>
              <a:t>3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8</a:t>
            </a:r>
            <a:r>
              <a:rPr lang="en-US" sz="3000" dirty="0" smtClean="0"/>
              <a:t>). 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743200"/>
            <a:ext cx="25106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 = 81.8%</a:t>
            </a:r>
          </a:p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H = 18%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Calculate the percent composition of sodium hydrogen sulfate.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Calculate the percent composition of NITROGEN in ammonium nitrate.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43840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FF00"/>
                </a:solidFill>
              </a:rPr>
              <a:t>Na = 19.2%, H = 0.83%, S = 26.7%, O = 53.3%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3200" y="4953000"/>
            <a:ext cx="24689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N = 35%N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Chemical Formulas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The </a:t>
            </a:r>
            <a:r>
              <a:rPr lang="en-US" sz="3000" u="sng" dirty="0" smtClean="0"/>
              <a:t>molecular formula</a:t>
            </a:r>
            <a:r>
              <a:rPr lang="en-US" sz="3000" dirty="0" smtClean="0"/>
              <a:t> is the actual formula for a molecular compound. It contains the </a:t>
            </a:r>
            <a:r>
              <a:rPr lang="en-US" sz="3000" u="sng" dirty="0" smtClean="0"/>
              <a:t>actual</a:t>
            </a:r>
            <a:r>
              <a:rPr lang="en-US" sz="3000" dirty="0" smtClean="0"/>
              <a:t> number of each type of atom.</a:t>
            </a:r>
          </a:p>
          <a:p>
            <a:r>
              <a:rPr lang="en-US" sz="3000" dirty="0" smtClean="0"/>
              <a:t>The </a:t>
            </a:r>
            <a:r>
              <a:rPr lang="en-US" sz="3000" u="sng" dirty="0" smtClean="0"/>
              <a:t>empirical formula</a:t>
            </a:r>
            <a:r>
              <a:rPr lang="en-US" sz="3000" dirty="0" smtClean="0"/>
              <a:t> is the </a:t>
            </a:r>
            <a:r>
              <a:rPr lang="en-US" sz="3000" u="sng" dirty="0" smtClean="0"/>
              <a:t>lowest</a:t>
            </a:r>
            <a:r>
              <a:rPr lang="en-US" sz="3000" dirty="0" smtClean="0"/>
              <a:t> whole-number ratio of atoms in a </a:t>
            </a:r>
            <a:r>
              <a:rPr lang="en-US" sz="3000" u="sng" dirty="0" smtClean="0"/>
              <a:t>molecular compound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    C</a:t>
            </a:r>
            <a:r>
              <a:rPr lang="en-US" sz="3000" baseline="-25000" dirty="0" smtClean="0">
                <a:solidFill>
                  <a:srgbClr val="FF0000"/>
                </a:solidFill>
              </a:rPr>
              <a:t>6</a:t>
            </a:r>
            <a:r>
              <a:rPr lang="en-US" sz="3000" dirty="0" smtClean="0">
                <a:solidFill>
                  <a:srgbClr val="FF0000"/>
                </a:solidFill>
              </a:rPr>
              <a:t>H</a:t>
            </a:r>
            <a:r>
              <a:rPr lang="en-US" sz="3000" baseline="-25000" dirty="0" smtClean="0">
                <a:solidFill>
                  <a:srgbClr val="FF0000"/>
                </a:solidFill>
              </a:rPr>
              <a:t>12</a:t>
            </a:r>
            <a:r>
              <a:rPr lang="en-US" sz="3000" dirty="0" smtClean="0">
                <a:solidFill>
                  <a:srgbClr val="FF0000"/>
                </a:solidFill>
              </a:rPr>
              <a:t>O</a:t>
            </a:r>
            <a:r>
              <a:rPr lang="en-US" sz="3000" baseline="-25000" dirty="0" smtClean="0">
                <a:solidFill>
                  <a:srgbClr val="FF0000"/>
                </a:solidFill>
              </a:rPr>
              <a:t>6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itchFamily="2" charset="2"/>
              </a:rPr>
              <a:t> 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CH</a:t>
            </a:r>
            <a:r>
              <a:rPr lang="en-US" sz="3000" baseline="-25000" dirty="0" smtClean="0">
                <a:solidFill>
                  <a:srgbClr val="FFC000"/>
                </a:solidFill>
                <a:sym typeface="Wingdings" pitchFamily="2" charset="2"/>
              </a:rPr>
              <a:t>2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O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    </a:t>
            </a:r>
            <a:r>
              <a:rPr lang="en-US" sz="3000" dirty="0" err="1" smtClean="0">
                <a:solidFill>
                  <a:srgbClr val="FF0000"/>
                </a:solidFill>
                <a:sym typeface="Wingdings" pitchFamily="2" charset="2"/>
              </a:rPr>
              <a:t>m.f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.          </a:t>
            </a:r>
            <a:r>
              <a:rPr lang="en-US" sz="3000" dirty="0" err="1">
                <a:solidFill>
                  <a:srgbClr val="FFC000"/>
                </a:solidFill>
                <a:sym typeface="Wingdings" pitchFamily="2" charset="2"/>
              </a:rPr>
              <a:t>e</a:t>
            </a:r>
            <a:r>
              <a:rPr lang="en-US" sz="3000" dirty="0" err="1" smtClean="0">
                <a:solidFill>
                  <a:srgbClr val="FFC000"/>
                </a:solidFill>
                <a:sym typeface="Wingdings" pitchFamily="2" charset="2"/>
              </a:rPr>
              <a:t>.f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.</a:t>
            </a:r>
            <a:endParaRPr lang="en-US" sz="3000" dirty="0">
              <a:solidFill>
                <a:srgbClr val="FFC000"/>
              </a:solidFill>
            </a:endParaRPr>
          </a:p>
        </p:txBody>
      </p:sp>
      <p:pic>
        <p:nvPicPr>
          <p:cNvPr id="10242" name="Picture 2" descr="http://3.bp.blogspot.com/-bT1iVWMfOPk/TwpWu64rgUI/AAAAAAAAAHc/MEejUsPpcFA/s400/molecular+vs.+empirica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524374"/>
            <a:ext cx="38100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Empirical Formula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Sometimes the </a:t>
            </a:r>
            <a:r>
              <a:rPr lang="en-US" sz="3000" u="sng" dirty="0" smtClean="0"/>
              <a:t>empirical</a:t>
            </a:r>
            <a:r>
              <a:rPr lang="en-US" sz="3000" dirty="0" smtClean="0"/>
              <a:t> formula is the same as the </a:t>
            </a:r>
            <a:r>
              <a:rPr lang="en-US" sz="3000" u="sng" dirty="0" smtClean="0"/>
              <a:t>molecular</a:t>
            </a:r>
            <a:r>
              <a:rPr lang="en-US" sz="3000" dirty="0" smtClean="0"/>
              <a:t> formula. Ex: 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</a:t>
            </a:r>
          </a:p>
          <a:p>
            <a:r>
              <a:rPr lang="en-US" sz="3000" dirty="0" smtClean="0"/>
              <a:t>To calculate the empirical formula, you follow </a:t>
            </a:r>
            <a:r>
              <a:rPr lang="en-US" sz="3000" u="sng" dirty="0" smtClean="0"/>
              <a:t>3</a:t>
            </a:r>
            <a:r>
              <a:rPr lang="en-US" sz="3000" dirty="0" smtClean="0"/>
              <a:t> steps: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Change % to </a:t>
            </a:r>
            <a:r>
              <a:rPr lang="en-US" sz="3000" u="sng" dirty="0" smtClean="0"/>
              <a:t>grams</a:t>
            </a:r>
            <a:r>
              <a:rPr lang="en-US" sz="30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Convert grams to </a:t>
            </a:r>
            <a:r>
              <a:rPr lang="en-US" sz="3000" u="sng" dirty="0" smtClean="0"/>
              <a:t>moles</a:t>
            </a:r>
            <a:r>
              <a:rPr lang="en-US" sz="3000" dirty="0" smtClean="0"/>
              <a:t>.</a:t>
            </a:r>
          </a:p>
          <a:p>
            <a:pPr marL="514350" indent="-514350">
              <a:buAutoNum type="arabicPeriod"/>
            </a:pPr>
            <a:r>
              <a:rPr lang="en-US" sz="3000" u="sng" dirty="0" smtClean="0"/>
              <a:t>Divide</a:t>
            </a:r>
            <a:r>
              <a:rPr lang="en-US" sz="3000" dirty="0" smtClean="0"/>
              <a:t> each number by the </a:t>
            </a:r>
            <a:r>
              <a:rPr lang="en-US" sz="3000" u="sng" dirty="0" smtClean="0"/>
              <a:t>smallest</a:t>
            </a:r>
            <a:r>
              <a:rPr lang="en-US" sz="3000" dirty="0" smtClean="0"/>
              <a:t> answer.</a:t>
            </a:r>
            <a:endParaRPr lang="en-US" sz="3000" dirty="0"/>
          </a:p>
        </p:txBody>
      </p:sp>
      <p:pic>
        <p:nvPicPr>
          <p:cNvPr id="11266" name="Picture 2" descr="http://img2.wikia.nocookie.net/__cb20130710211139/fantendo/images/d/d0/TanookiMario3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0"/>
            <a:ext cx="1279091" cy="1595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76200"/>
            <a:ext cx="8700655" cy="990600"/>
          </a:xfrm>
        </p:spPr>
        <p:txBody>
          <a:bodyPr/>
          <a:lstStyle/>
          <a:p>
            <a:pPr algn="ctr"/>
            <a:r>
              <a:rPr lang="en-US" sz="3500" dirty="0" smtClean="0"/>
              <a:t>Representative Particles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791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A </a:t>
            </a:r>
            <a:r>
              <a:rPr lang="en-US" sz="3000" u="sng" dirty="0" smtClean="0"/>
              <a:t>representative particle</a:t>
            </a:r>
            <a:r>
              <a:rPr lang="en-US" sz="3000" dirty="0" smtClean="0"/>
              <a:t> refers to the species present in a substance: usually </a:t>
            </a:r>
            <a:r>
              <a:rPr lang="en-US" sz="3000" u="sng" dirty="0" smtClean="0"/>
              <a:t>atoms, molecules, or ions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Elements normally exist as </a:t>
            </a:r>
            <a:r>
              <a:rPr lang="en-US" sz="3000" u="sng" dirty="0" smtClean="0"/>
              <a:t>atoms</a:t>
            </a:r>
            <a:r>
              <a:rPr lang="en-US" sz="3000" dirty="0" smtClean="0"/>
              <a:t>, but 7 elements exist as </a:t>
            </a:r>
            <a:r>
              <a:rPr lang="en-US" sz="3000" u="sng" dirty="0" smtClean="0"/>
              <a:t>diatomic</a:t>
            </a:r>
            <a:r>
              <a:rPr lang="en-US" sz="3000" dirty="0" smtClean="0"/>
              <a:t> molecules: </a:t>
            </a:r>
            <a:r>
              <a:rPr lang="en-US" sz="3000" u="sng" dirty="0" smtClean="0"/>
              <a:t>H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N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O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F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Cl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Br</a:t>
            </a:r>
            <a:r>
              <a:rPr lang="en-US" sz="3000" u="sng" baseline="-25000" dirty="0" smtClean="0"/>
              <a:t>2</a:t>
            </a:r>
            <a:r>
              <a:rPr lang="en-US" sz="3000" u="sng" dirty="0" smtClean="0"/>
              <a:t>, and I</a:t>
            </a:r>
            <a:r>
              <a:rPr lang="en-US" sz="3000" u="sng" baseline="-25000" dirty="0" smtClean="0"/>
              <a:t>2</a:t>
            </a:r>
            <a:r>
              <a:rPr lang="en-US" sz="3000" dirty="0" smtClean="0"/>
              <a:t>.</a:t>
            </a:r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   </a:t>
            </a:r>
          </a:p>
          <a:p>
            <a:pPr marL="0" indent="0">
              <a:buNone/>
            </a:pPr>
            <a:r>
              <a:rPr lang="en-US" sz="3000" dirty="0" smtClean="0"/>
              <a:t>		 Be			</a:t>
            </a:r>
            <a:r>
              <a:rPr lang="en-US" sz="3000" dirty="0"/>
              <a:t>	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						Na</a:t>
            </a:r>
            <a:r>
              <a:rPr lang="en-US" sz="3000" baseline="30000" dirty="0" smtClean="0"/>
              <a:t>+</a:t>
            </a:r>
            <a:endParaRPr lang="en-US" sz="3000" dirty="0"/>
          </a:p>
        </p:txBody>
      </p:sp>
      <p:pic>
        <p:nvPicPr>
          <p:cNvPr id="3074" name="Picture 2" descr="http://images.wisegeek.com/atom-with-electrons-circl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19600"/>
            <a:ext cx="130987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atermolecule.net/wp-content/uploads/2011/08/Water-Molecule-Flipped-Smaller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9" t="18984" r="6223" b="15663"/>
          <a:stretch/>
        </p:blipFill>
        <p:spPr bwMode="auto">
          <a:xfrm>
            <a:off x="3153383" y="4456394"/>
            <a:ext cx="1519137" cy="1334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kanescience.com/_images/chem_ionic/sodium_ion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804" y="4424531"/>
            <a:ext cx="3165475" cy="142446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Calculate the empirical formula for a compound that is 67.6% Hg, 10.8% S, and 21.6% O.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3158959"/>
            <a:ext cx="15600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HgSO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4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Calculate the empirical formula for the following:</a:t>
            </a:r>
          </a:p>
          <a:p>
            <a:r>
              <a:rPr lang="en-US" sz="3000" dirty="0" smtClean="0"/>
              <a:t>94.1% O and 5.9% H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62.1% C, 13.8% H, and 24.1% N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3276600"/>
            <a:ext cx="8338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OH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0652" y="5486400"/>
            <a:ext cx="14766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8</a:t>
            </a:r>
            <a:r>
              <a:rPr lang="en-US" sz="3000" b="1" dirty="0" smtClean="0">
                <a:solidFill>
                  <a:srgbClr val="FFFF00"/>
                </a:solidFill>
              </a:rPr>
              <a:t>N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Empirical Formula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After step </a:t>
            </a:r>
            <a:r>
              <a:rPr lang="en-US" sz="3000" u="sng" dirty="0" smtClean="0"/>
              <a:t>3</a:t>
            </a:r>
            <a:r>
              <a:rPr lang="en-US" sz="3000" dirty="0" smtClean="0"/>
              <a:t>, you should get </a:t>
            </a:r>
            <a:r>
              <a:rPr lang="en-US" sz="3000" u="sng" dirty="0" smtClean="0"/>
              <a:t>whole</a:t>
            </a:r>
            <a:r>
              <a:rPr lang="en-US" sz="3000" dirty="0" smtClean="0"/>
              <a:t> numbers that can be used as the </a:t>
            </a:r>
            <a:r>
              <a:rPr lang="en-US" sz="3000" u="sng" dirty="0" smtClean="0"/>
              <a:t>subscripts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Sometimes you will get a number that ends in </a:t>
            </a:r>
            <a:r>
              <a:rPr lang="en-US" sz="3000" u="sng" dirty="0" smtClean="0"/>
              <a:t>.5</a:t>
            </a:r>
            <a:r>
              <a:rPr lang="en-US" sz="3000" dirty="0" smtClean="0"/>
              <a:t> or </a:t>
            </a:r>
            <a:r>
              <a:rPr lang="en-US" sz="3000" u="sng" dirty="0" smtClean="0"/>
              <a:t>.33</a:t>
            </a:r>
            <a:r>
              <a:rPr lang="en-US" sz="3000" dirty="0" smtClean="0"/>
              <a:t>. Do </a:t>
            </a:r>
            <a:r>
              <a:rPr lang="en-US" sz="3000" u="sng" dirty="0" smtClean="0"/>
              <a:t>NOT</a:t>
            </a:r>
            <a:r>
              <a:rPr lang="en-US" sz="3000" dirty="0" smtClean="0"/>
              <a:t> round these numbers.</a:t>
            </a:r>
          </a:p>
          <a:p>
            <a:r>
              <a:rPr lang="en-US" sz="3000" dirty="0" smtClean="0"/>
              <a:t>For </a:t>
            </a:r>
            <a:r>
              <a:rPr lang="en-US" sz="3000" u="sng" dirty="0" smtClean="0"/>
              <a:t>.5</a:t>
            </a:r>
            <a:r>
              <a:rPr lang="en-US" sz="3000" dirty="0" smtClean="0"/>
              <a:t>, multiply all answers by </a:t>
            </a:r>
            <a:r>
              <a:rPr lang="en-US" sz="3000" u="sng" dirty="0" smtClean="0"/>
              <a:t>2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For </a:t>
            </a:r>
            <a:r>
              <a:rPr lang="en-US" sz="3000" u="sng" dirty="0" smtClean="0"/>
              <a:t>.33</a:t>
            </a:r>
            <a:r>
              <a:rPr lang="en-US" sz="3000" dirty="0" smtClean="0"/>
              <a:t>, multiply all answers by </a:t>
            </a:r>
            <a:r>
              <a:rPr lang="en-US" sz="3000" u="sng" dirty="0" smtClean="0"/>
              <a:t>3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pic>
        <p:nvPicPr>
          <p:cNvPr id="12290" name="Picture 2" descr="http://s2.hubimg.com/u/7296811_f5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86400"/>
            <a:ext cx="495300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A compound is analyzed and found to contain 25.9% nitrogen and 74.1% oxygen. What is the empirical formula of the compound?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3581400"/>
            <a:ext cx="12025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N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5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Determine the empirical formula for a compound that is 50.7% C, 4.2% H, and 45.1% O.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0" y="3075801"/>
            <a:ext cx="16610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Molecular Formula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An empirical and molecular formula differ by a </a:t>
            </a:r>
            <a:r>
              <a:rPr lang="en-US" sz="3000" u="sng" dirty="0" smtClean="0"/>
              <a:t>whole-number multiple</a:t>
            </a:r>
            <a:r>
              <a:rPr lang="en-US" sz="3000" dirty="0" smtClean="0"/>
              <a:t>, so their </a:t>
            </a:r>
            <a:r>
              <a:rPr lang="en-US" sz="3000" u="sng" dirty="0" smtClean="0"/>
              <a:t>masses</a:t>
            </a:r>
            <a:r>
              <a:rPr lang="en-US" sz="3000" dirty="0" smtClean="0"/>
              <a:t> also differ by the same whole-number multiple.</a:t>
            </a:r>
          </a:p>
          <a:p>
            <a:endParaRPr lang="en-US" sz="3000" dirty="0"/>
          </a:p>
          <a:p>
            <a:pPr marL="0" indent="0" algn="ctr">
              <a:buNone/>
            </a:pPr>
            <a:r>
              <a:rPr lang="en-US" sz="3000" dirty="0" smtClean="0"/>
              <a:t>  </a:t>
            </a:r>
            <a:r>
              <a:rPr lang="en-US" sz="3000" dirty="0" err="1" smtClean="0">
                <a:solidFill>
                  <a:srgbClr val="FF0000"/>
                </a:solidFill>
              </a:rPr>
              <a:t>m.f</a:t>
            </a:r>
            <a:r>
              <a:rPr lang="en-US" sz="3000" dirty="0" smtClean="0">
                <a:solidFill>
                  <a:srgbClr val="FF0000"/>
                </a:solidFill>
              </a:rPr>
              <a:t>.</a:t>
            </a:r>
            <a:r>
              <a:rPr lang="en-US" sz="3000" dirty="0" smtClean="0"/>
              <a:t>         </a:t>
            </a:r>
            <a:r>
              <a:rPr lang="en-US" sz="3000" dirty="0" err="1" smtClean="0">
                <a:solidFill>
                  <a:srgbClr val="FFC000"/>
                </a:solidFill>
              </a:rPr>
              <a:t>e.f</a:t>
            </a:r>
            <a:r>
              <a:rPr lang="en-US" sz="3000" dirty="0" smtClean="0">
                <a:solidFill>
                  <a:srgbClr val="FFC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C</a:t>
            </a:r>
            <a:r>
              <a:rPr lang="en-US" sz="3000" baseline="-25000" dirty="0" smtClean="0">
                <a:solidFill>
                  <a:srgbClr val="FF0000"/>
                </a:solidFill>
              </a:rPr>
              <a:t>6</a:t>
            </a:r>
            <a:r>
              <a:rPr lang="en-US" sz="3000" dirty="0" smtClean="0">
                <a:solidFill>
                  <a:srgbClr val="FF0000"/>
                </a:solidFill>
              </a:rPr>
              <a:t>H</a:t>
            </a:r>
            <a:r>
              <a:rPr lang="en-US" sz="3000" baseline="-25000" dirty="0" smtClean="0">
                <a:solidFill>
                  <a:srgbClr val="FF0000"/>
                </a:solidFill>
              </a:rPr>
              <a:t>12</a:t>
            </a:r>
            <a:r>
              <a:rPr lang="en-US" sz="3000" dirty="0" smtClean="0">
                <a:solidFill>
                  <a:srgbClr val="FF0000"/>
                </a:solidFill>
              </a:rPr>
              <a:t>O</a:t>
            </a:r>
            <a:r>
              <a:rPr lang="en-US" sz="3000" baseline="-25000" dirty="0" smtClean="0">
                <a:solidFill>
                  <a:srgbClr val="FF0000"/>
                </a:solidFill>
              </a:rPr>
              <a:t>6</a:t>
            </a:r>
            <a:r>
              <a:rPr lang="en-US" sz="3000" dirty="0" smtClean="0"/>
              <a:t> </a:t>
            </a:r>
            <a:r>
              <a:rPr lang="en-US" sz="3000" dirty="0" smtClean="0">
                <a:sym typeface="Wingdings" pitchFamily="2" charset="2"/>
              </a:rPr>
              <a:t> 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CH</a:t>
            </a:r>
            <a:r>
              <a:rPr lang="en-US" sz="3000" baseline="-25000" dirty="0" smtClean="0">
                <a:solidFill>
                  <a:srgbClr val="FFC000"/>
                </a:solidFill>
                <a:sym typeface="Wingdings" pitchFamily="2" charset="2"/>
              </a:rPr>
              <a:t>2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O</a:t>
            </a:r>
          </a:p>
          <a:p>
            <a:pPr marL="0" indent="0" algn="ctr">
              <a:buNone/>
            </a:pPr>
            <a:r>
              <a:rPr lang="en-US" sz="3000" dirty="0" smtClean="0">
                <a:sym typeface="Wingdings" pitchFamily="2" charset="2"/>
              </a:rPr>
              <a:t>  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180 g/</a:t>
            </a:r>
            <a:r>
              <a:rPr lang="en-US" sz="3000" dirty="0" err="1" smtClean="0">
                <a:solidFill>
                  <a:srgbClr val="FF0000"/>
                </a:solidFill>
                <a:sym typeface="Wingdings" pitchFamily="2" charset="2"/>
              </a:rPr>
              <a:t>mol</a:t>
            </a:r>
            <a:r>
              <a:rPr lang="en-US" sz="30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3000" dirty="0" smtClean="0">
                <a:sym typeface="Wingdings" pitchFamily="2" charset="2"/>
              </a:rPr>
              <a:t> </a:t>
            </a:r>
            <a:r>
              <a:rPr lang="en-US" sz="3000" dirty="0" smtClean="0">
                <a:solidFill>
                  <a:srgbClr val="FFC000"/>
                </a:solidFill>
                <a:sym typeface="Wingdings" pitchFamily="2" charset="2"/>
              </a:rPr>
              <a:t>30 g/</a:t>
            </a:r>
            <a:r>
              <a:rPr lang="en-US" sz="3000" dirty="0" err="1" smtClean="0">
                <a:solidFill>
                  <a:srgbClr val="FFC000"/>
                </a:solidFill>
                <a:sym typeface="Wingdings" pitchFamily="2" charset="2"/>
              </a:rPr>
              <a:t>mol</a:t>
            </a:r>
            <a:endParaRPr lang="en-US" sz="3000" dirty="0" smtClean="0">
              <a:solidFill>
                <a:srgbClr val="FFC000"/>
              </a:solidFill>
              <a:sym typeface="Wingdings" pitchFamily="2" charset="2"/>
            </a:endParaRPr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5899666"/>
            <a:ext cx="31085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Multiplier = 6</a:t>
            </a:r>
            <a:endParaRPr lang="en-US" sz="3000" b="1" dirty="0">
              <a:solidFill>
                <a:srgbClr val="FFFF00"/>
              </a:solidFill>
            </a:endParaRPr>
          </a:p>
        </p:txBody>
      </p:sp>
      <p:pic>
        <p:nvPicPr>
          <p:cNvPr id="13314" name="Picture 2" descr="http://1.bp.blogspot.com/_xNuly1lFBfc/SwIx4GEEMbI/AAAAAAAAABw/uywwheHma_o/s1600/ch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276600"/>
            <a:ext cx="2282825" cy="333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2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Molecular Formula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Whole-number multiplier = </a:t>
            </a:r>
            <a:r>
              <a:rPr lang="en-US" sz="3000" u="sng" dirty="0" smtClean="0"/>
              <a:t>mass of </a:t>
            </a:r>
            <a:r>
              <a:rPr lang="en-US" sz="3000" u="sng" dirty="0" err="1" smtClean="0"/>
              <a:t>m.f</a:t>
            </a:r>
            <a:r>
              <a:rPr lang="en-US" sz="3000" u="sng" dirty="0" smtClean="0"/>
              <a:t>.</a:t>
            </a:r>
          </a:p>
          <a:p>
            <a:pPr marL="0" indent="0">
              <a:buNone/>
            </a:pPr>
            <a:r>
              <a:rPr lang="en-US" sz="3000" dirty="0"/>
              <a:t> </a:t>
            </a:r>
            <a:r>
              <a:rPr lang="en-US" sz="3000" dirty="0" smtClean="0"/>
              <a:t>                                        mass of </a:t>
            </a:r>
            <a:r>
              <a:rPr lang="en-US" sz="3000" dirty="0" err="1" smtClean="0"/>
              <a:t>e.f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pic>
        <p:nvPicPr>
          <p:cNvPr id="14338" name="Picture 2" descr="http://img.dictionary.com/molecular_formula-184979-309-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294322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Calculate the molecular formula of a compound whose molar mass is 60g/</a:t>
            </a:r>
            <a:r>
              <a:rPr lang="en-US" sz="3000" dirty="0" err="1" smtClean="0"/>
              <a:t>mol</a:t>
            </a:r>
            <a:r>
              <a:rPr lang="en-US" sz="3000" dirty="0" smtClean="0"/>
              <a:t> and empirical formula is CH</a:t>
            </a:r>
            <a:r>
              <a:rPr lang="en-US" sz="3000" baseline="-25000" dirty="0" smtClean="0"/>
              <a:t>4</a:t>
            </a:r>
            <a:r>
              <a:rPr lang="en-US" sz="3000" dirty="0" smtClean="0"/>
              <a:t>N.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505200" y="3276600"/>
            <a:ext cx="16594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8</a:t>
            </a:r>
            <a:r>
              <a:rPr lang="en-US" sz="3000" b="1" dirty="0" smtClean="0">
                <a:solidFill>
                  <a:srgbClr val="FFFF00"/>
                </a:solidFill>
              </a:rPr>
              <a:t>N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Find the molecular formula for antifreeze with a molar mass of 62 g/</a:t>
            </a:r>
            <a:r>
              <a:rPr lang="en-US" sz="3000" dirty="0" err="1" smtClean="0"/>
              <a:t>mol</a:t>
            </a:r>
            <a:r>
              <a:rPr lang="en-US" sz="3000" dirty="0" smtClean="0"/>
              <a:t> and an empirical formula of CH</a:t>
            </a:r>
            <a:r>
              <a:rPr lang="en-US" sz="3000" baseline="-25000" dirty="0" smtClean="0"/>
              <a:t>3</a:t>
            </a:r>
            <a:r>
              <a:rPr lang="en-US" sz="3000" dirty="0" smtClean="0"/>
              <a:t>O.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What is the molecular formula for a compound with a molar mass of 90 g/</a:t>
            </a:r>
            <a:r>
              <a:rPr lang="en-US" sz="3000" dirty="0" err="1" smtClean="0"/>
              <a:t>mol</a:t>
            </a:r>
            <a:r>
              <a:rPr lang="en-US" sz="3000" dirty="0" smtClean="0"/>
              <a:t> and an empirical formula of CH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O?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3429000" y="3048000"/>
            <a:ext cx="16610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6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03600" y="5768201"/>
            <a:ext cx="16610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6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10.3 Assessment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410200"/>
          </a:xfrm>
        </p:spPr>
        <p:txBody>
          <a:bodyPr anchor="t" anchorCtr="0">
            <a:normAutofit/>
          </a:bodyPr>
          <a:lstStyle/>
          <a:p>
            <a:pPr marL="514350" indent="-514350">
              <a:buAutoNum type="arabicPeriod"/>
            </a:pPr>
            <a:r>
              <a:rPr lang="en-US" sz="3000" dirty="0" smtClean="0"/>
              <a:t>How do you calculate the percent by mass of an element in a compound?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What information can you obtain from an empirical formula?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How is the molecular formula of a compound related to its empirical formula?</a:t>
            </a:r>
          </a:p>
          <a:p>
            <a:pPr marL="514350" indent="-514350">
              <a:buAutoNum type="arabicPeriod"/>
            </a:pPr>
            <a:r>
              <a:rPr lang="en-US" sz="3000" dirty="0" smtClean="0"/>
              <a:t>Calculate the percent composition of calcium acetate.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solidFill>
                  <a:srgbClr val="FFFF00"/>
                </a:solidFill>
              </a:rPr>
              <a:t>Ca</a:t>
            </a:r>
            <a:r>
              <a:rPr lang="en-US" sz="3000" b="1" dirty="0" smtClean="0">
                <a:solidFill>
                  <a:srgbClr val="FFFF00"/>
                </a:solidFill>
              </a:rPr>
              <a:t> = 25.4%, C = 30.4%, H = 3.8%, O = 40.5%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How many moles is 2.80 </a:t>
            </a:r>
            <a:r>
              <a:rPr lang="en-US" sz="3000" smtClean="0"/>
              <a:t>x 10</a:t>
            </a:r>
            <a:r>
              <a:rPr lang="en-US" sz="3000" baseline="30000" smtClean="0"/>
              <a:t>24</a:t>
            </a:r>
            <a:r>
              <a:rPr lang="en-US" sz="3000" smtClean="0"/>
              <a:t> </a:t>
            </a:r>
            <a:r>
              <a:rPr lang="en-US" sz="3000" dirty="0" smtClean="0"/>
              <a:t>atoms of silicon?</a:t>
            </a:r>
          </a:p>
          <a:p>
            <a:endParaRPr lang="en-US" sz="3000" dirty="0"/>
          </a:p>
          <a:p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743200"/>
            <a:ext cx="26180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4.65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Si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Section 10.3 Assessment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000" dirty="0" smtClean="0"/>
              <a:t>The compound methyl </a:t>
            </a:r>
            <a:r>
              <a:rPr lang="en-US" sz="3000" dirty="0" err="1" smtClean="0"/>
              <a:t>butanoate</a:t>
            </a:r>
            <a:r>
              <a:rPr lang="en-US" sz="3000" dirty="0" smtClean="0"/>
              <a:t> has a percent composition of 58.8% C, 9.8% H, and 31.4% O and its molar mass is 102 g/mol. What is its empirical and molecular formula?</a:t>
            </a:r>
          </a:p>
          <a:p>
            <a:pPr marL="514350" indent="-514350">
              <a:buFont typeface="+mj-lt"/>
              <a:buAutoNum type="arabicPeriod" startAt="5"/>
            </a:pPr>
            <a:endParaRPr lang="en-US" sz="30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000" dirty="0" smtClean="0"/>
              <a:t>Which of the following molecular formulas are also empirical formulas?</a:t>
            </a:r>
          </a:p>
          <a:p>
            <a:pPr marL="0" indent="0">
              <a:buNone/>
            </a:pPr>
            <a:r>
              <a:rPr lang="en-US" sz="3000" dirty="0"/>
              <a:t>	</a:t>
            </a:r>
            <a:r>
              <a:rPr lang="en-US" sz="3000" dirty="0" smtClean="0"/>
              <a:t>a. C</a:t>
            </a:r>
            <a:r>
              <a:rPr lang="en-US" sz="3000" baseline="-25000" dirty="0" smtClean="0"/>
              <a:t>5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10</a:t>
            </a:r>
            <a:r>
              <a:rPr lang="en-US" sz="3000" dirty="0" smtClean="0"/>
              <a:t>O</a:t>
            </a:r>
            <a:r>
              <a:rPr lang="en-US" sz="3000" baseline="-25000" dirty="0" smtClean="0"/>
              <a:t>5</a:t>
            </a:r>
            <a:r>
              <a:rPr lang="en-US" sz="3000" dirty="0" smtClean="0"/>
              <a:t>				c. C</a:t>
            </a:r>
            <a:r>
              <a:rPr lang="en-US" sz="3000" baseline="-25000" dirty="0" smtClean="0"/>
              <a:t>55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72</a:t>
            </a:r>
            <a:r>
              <a:rPr lang="en-US" sz="3000" dirty="0" smtClean="0"/>
              <a:t>MgN</a:t>
            </a:r>
            <a:r>
              <a:rPr lang="en-US" sz="3000" baseline="-25000" dirty="0" smtClean="0"/>
              <a:t>4</a:t>
            </a:r>
            <a:r>
              <a:rPr lang="en-US" sz="3000" dirty="0" smtClean="0"/>
              <a:t>O</a:t>
            </a:r>
            <a:r>
              <a:rPr lang="en-US" sz="3000" baseline="-25000" dirty="0" smtClean="0"/>
              <a:t>5</a:t>
            </a:r>
          </a:p>
          <a:p>
            <a:pPr marL="0" indent="0">
              <a:buNone/>
            </a:pPr>
            <a:r>
              <a:rPr lang="en-US" sz="3000" baseline="-25000" dirty="0"/>
              <a:t>	</a:t>
            </a:r>
            <a:r>
              <a:rPr lang="en-US" sz="3000" dirty="0" smtClean="0"/>
              <a:t>b. C</a:t>
            </a:r>
            <a:r>
              <a:rPr lang="en-US" sz="3000" baseline="-25000" dirty="0" smtClean="0"/>
              <a:t>6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12</a:t>
            </a:r>
            <a:r>
              <a:rPr lang="en-US" sz="3000" dirty="0" smtClean="0"/>
              <a:t>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				d. C</a:t>
            </a:r>
            <a:r>
              <a:rPr lang="en-US" sz="3000" baseline="-25000" dirty="0" smtClean="0"/>
              <a:t>12</a:t>
            </a:r>
            <a:r>
              <a:rPr lang="en-US" sz="3000" dirty="0" smtClean="0"/>
              <a:t>H</a:t>
            </a:r>
            <a:r>
              <a:rPr lang="en-US" sz="3000" baseline="-25000" dirty="0" smtClean="0"/>
              <a:t>17</a:t>
            </a:r>
            <a:r>
              <a:rPr lang="en-US" sz="3000" dirty="0" smtClean="0"/>
              <a:t>ON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810000"/>
            <a:ext cx="698139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solidFill>
                  <a:srgbClr val="FFFF00"/>
                </a:solidFill>
              </a:rPr>
              <a:t>e.f</a:t>
            </a:r>
            <a:r>
              <a:rPr lang="en-US" sz="3000" b="1" dirty="0" smtClean="0">
                <a:solidFill>
                  <a:srgbClr val="FFFF00"/>
                </a:solidFill>
              </a:rPr>
              <a:t>. = 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5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10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3000" b="1" dirty="0" smtClean="0">
                <a:solidFill>
                  <a:srgbClr val="FFFF00"/>
                </a:solidFill>
              </a:rPr>
              <a:t>	</a:t>
            </a:r>
            <a:r>
              <a:rPr lang="en-US" sz="3000" b="1" dirty="0" err="1" smtClean="0">
                <a:solidFill>
                  <a:srgbClr val="FFFF00"/>
                </a:solidFill>
              </a:rPr>
              <a:t>m.f</a:t>
            </a:r>
            <a:r>
              <a:rPr lang="en-US" sz="3000" b="1" dirty="0" smtClean="0">
                <a:solidFill>
                  <a:srgbClr val="FFFF00"/>
                </a:solidFill>
              </a:rPr>
              <a:t>. = 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5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10</a:t>
            </a:r>
            <a:r>
              <a:rPr lang="en-US" sz="3000" b="1" dirty="0" smtClean="0">
                <a:solidFill>
                  <a:srgbClr val="FFFF00"/>
                </a:solidFill>
              </a:rPr>
              <a:t>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971800"/>
            <a:ext cx="8700655" cy="924475"/>
          </a:xfrm>
        </p:spPr>
        <p:txBody>
          <a:bodyPr/>
          <a:lstStyle/>
          <a:p>
            <a:pPr algn="ctr"/>
            <a:r>
              <a:rPr lang="en-US" sz="15000" dirty="0" smtClean="0"/>
              <a:t>THE END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03118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How many moles is 2.17 x 10</a:t>
            </a:r>
            <a:r>
              <a:rPr lang="en-US" sz="3000" baseline="30000" dirty="0" smtClean="0"/>
              <a:t>23</a:t>
            </a:r>
            <a:r>
              <a:rPr lang="en-US" sz="3000" dirty="0" smtClean="0"/>
              <a:t> representative particles of bromine?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How many molecules are in 2.12 </a:t>
            </a:r>
            <a:r>
              <a:rPr lang="en-US" sz="3000" dirty="0" err="1" smtClean="0"/>
              <a:t>mol</a:t>
            </a:r>
            <a:r>
              <a:rPr lang="en-US" sz="3000" dirty="0" smtClean="0"/>
              <a:t> of propane? (m/c = molecules)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643307" y="2743200"/>
            <a:ext cx="3505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0.360 mole Br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543" y="5181600"/>
            <a:ext cx="47083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1.28 x 10</a:t>
            </a:r>
            <a:r>
              <a:rPr lang="en-US" sz="3000" b="1" baseline="30000" dirty="0" smtClean="0">
                <a:solidFill>
                  <a:srgbClr val="FFFF00"/>
                </a:solidFill>
              </a:rPr>
              <a:t>24</a:t>
            </a:r>
            <a:r>
              <a:rPr lang="en-US" sz="3000" b="1" dirty="0" smtClean="0">
                <a:solidFill>
                  <a:srgbClr val="FFFF00"/>
                </a:solidFill>
              </a:rPr>
              <a:t> m/c C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3000" b="1" dirty="0" smtClean="0">
                <a:solidFill>
                  <a:srgbClr val="FFFF00"/>
                </a:solidFill>
              </a:rPr>
              <a:t>H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8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How many atoms are in 1.14 </a:t>
            </a:r>
            <a:r>
              <a:rPr lang="en-US" sz="3000" dirty="0" err="1" smtClean="0"/>
              <a:t>mol</a:t>
            </a:r>
            <a:r>
              <a:rPr lang="en-US" sz="3000" dirty="0" smtClean="0"/>
              <a:t> SO</a:t>
            </a:r>
            <a:r>
              <a:rPr lang="en-US" sz="3000" baseline="-25000" dirty="0" smtClean="0"/>
              <a:t>3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514600"/>
            <a:ext cx="40430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2.75 x 10</a:t>
            </a:r>
            <a:r>
              <a:rPr lang="en-US" sz="3000" b="1" baseline="30000" dirty="0" smtClean="0">
                <a:solidFill>
                  <a:srgbClr val="FFFF00"/>
                </a:solidFill>
              </a:rPr>
              <a:t>24</a:t>
            </a:r>
            <a:r>
              <a:rPr lang="en-US" sz="3000" b="1" dirty="0" smtClean="0">
                <a:solidFill>
                  <a:srgbClr val="FFFF00"/>
                </a:solidFill>
              </a:rPr>
              <a:t> atoms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Practice Problems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How many moles are in 4.65 x 10</a:t>
            </a:r>
            <a:r>
              <a:rPr lang="en-US" sz="3000" baseline="30000" dirty="0" smtClean="0"/>
              <a:t>24</a:t>
            </a:r>
            <a:r>
              <a:rPr lang="en-US" sz="3000" dirty="0" smtClean="0"/>
              <a:t> molecules of NO</a:t>
            </a:r>
            <a:r>
              <a:rPr lang="en-US" sz="3000" baseline="-25000" dirty="0" smtClean="0"/>
              <a:t>2</a:t>
            </a:r>
            <a:r>
              <a:rPr lang="en-US" sz="3000" dirty="0" smtClean="0"/>
              <a:t>?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How many atoms are in 4.33 </a:t>
            </a:r>
            <a:r>
              <a:rPr lang="en-US" sz="3000" dirty="0" err="1" smtClean="0"/>
              <a:t>mol</a:t>
            </a:r>
            <a:r>
              <a:rPr lang="en-US" sz="3000" dirty="0" smtClean="0"/>
              <a:t> magnesium sulfate?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2667000"/>
            <a:ext cx="30476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7.72 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r>
              <a:rPr lang="en-US" sz="3000" b="1" dirty="0" smtClean="0">
                <a:solidFill>
                  <a:srgbClr val="FFFF00"/>
                </a:solidFill>
              </a:rPr>
              <a:t> NO</a:t>
            </a:r>
            <a:r>
              <a:rPr lang="en-US" sz="3000" b="1" baseline="-25000" dirty="0" smtClean="0">
                <a:solidFill>
                  <a:srgbClr val="FFFF00"/>
                </a:solidFill>
              </a:rPr>
              <a:t>2</a:t>
            </a:r>
            <a:endParaRPr lang="en-US" sz="3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5029200"/>
            <a:ext cx="43172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1.564 x 10</a:t>
            </a:r>
            <a:r>
              <a:rPr lang="en-US" sz="3000" b="1" baseline="30000" dirty="0" smtClean="0">
                <a:solidFill>
                  <a:srgbClr val="FFFF00"/>
                </a:solidFill>
              </a:rPr>
              <a:t>25</a:t>
            </a:r>
            <a:r>
              <a:rPr lang="en-US" sz="3000" b="1" dirty="0" smtClean="0">
                <a:solidFill>
                  <a:srgbClr val="FFFF00"/>
                </a:solidFill>
              </a:rPr>
              <a:t> atoms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0"/>
            <a:ext cx="8700655" cy="924475"/>
          </a:xfrm>
        </p:spPr>
        <p:txBody>
          <a:bodyPr/>
          <a:lstStyle/>
          <a:p>
            <a:pPr algn="ctr"/>
            <a:r>
              <a:rPr lang="en-US" dirty="0" smtClean="0"/>
              <a:t>Molar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The </a:t>
            </a:r>
            <a:r>
              <a:rPr lang="en-US" sz="3000" u="sng" dirty="0" smtClean="0"/>
              <a:t>atomic mass</a:t>
            </a:r>
            <a:r>
              <a:rPr lang="en-US" sz="3000" dirty="0" smtClean="0"/>
              <a:t> of an element expressed in grams is the mass of a </a:t>
            </a:r>
            <a:r>
              <a:rPr lang="en-US" sz="3000" u="sng" dirty="0" smtClean="0"/>
              <a:t>mole</a:t>
            </a:r>
            <a:r>
              <a:rPr lang="en-US" sz="3000" dirty="0" smtClean="0"/>
              <a:t> of the element.</a:t>
            </a:r>
          </a:p>
          <a:p>
            <a:r>
              <a:rPr lang="en-US" sz="3000" dirty="0" smtClean="0"/>
              <a:t>The mass of a </a:t>
            </a:r>
            <a:r>
              <a:rPr lang="en-US" sz="3000" u="sng" dirty="0" smtClean="0"/>
              <a:t>mole</a:t>
            </a:r>
            <a:r>
              <a:rPr lang="en-US" sz="3000" dirty="0" smtClean="0"/>
              <a:t> of an element is the </a:t>
            </a:r>
            <a:r>
              <a:rPr lang="en-US" sz="3000" u="sng" dirty="0" smtClean="0"/>
              <a:t>molar mass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To calculate the </a:t>
            </a:r>
            <a:r>
              <a:rPr lang="en-US" sz="3000" u="sng" dirty="0" smtClean="0"/>
              <a:t>molar mass</a:t>
            </a:r>
            <a:r>
              <a:rPr lang="en-US" sz="3000" dirty="0" smtClean="0"/>
              <a:t> of a compound, find the number of </a:t>
            </a:r>
            <a:r>
              <a:rPr lang="en-US" sz="3000" u="sng" dirty="0" smtClean="0"/>
              <a:t>grams</a:t>
            </a:r>
            <a:r>
              <a:rPr lang="en-US" sz="3000" dirty="0" smtClean="0"/>
              <a:t> of each </a:t>
            </a:r>
            <a:r>
              <a:rPr lang="en-US" sz="3000" u="sng" dirty="0" smtClean="0"/>
              <a:t>element</a:t>
            </a:r>
            <a:r>
              <a:rPr lang="en-US" sz="3000" dirty="0" smtClean="0"/>
              <a:t> in one mole of the compound. Then </a:t>
            </a:r>
            <a:r>
              <a:rPr lang="en-US" sz="3000" u="sng" dirty="0" smtClean="0"/>
              <a:t>add</a:t>
            </a:r>
            <a:r>
              <a:rPr lang="en-US" sz="3000" dirty="0" smtClean="0"/>
              <a:t> the masses of the elements in the compound.</a:t>
            </a:r>
            <a:endParaRPr lang="en-US" sz="3000" dirty="0"/>
          </a:p>
        </p:txBody>
      </p:sp>
      <p:pic>
        <p:nvPicPr>
          <p:cNvPr id="4098" name="Picture 2" descr="http://zimmer.csufresno.edu/~davidz/Chem3AF97/ChI/gasdensmolecs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203"/>
          <a:stretch/>
        </p:blipFill>
        <p:spPr bwMode="auto">
          <a:xfrm>
            <a:off x="1295400" y="5715000"/>
            <a:ext cx="2871484" cy="1068509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4100" name="Picture 4" descr="http://zimmer.csufresno.edu/~davidz/Chem3AF97/ChI/gasdensmolecs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962525" y="5715000"/>
            <a:ext cx="2733675" cy="106411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28600"/>
            <a:ext cx="8700655" cy="924475"/>
          </a:xfrm>
        </p:spPr>
        <p:txBody>
          <a:bodyPr/>
          <a:lstStyle/>
          <a:p>
            <a:pPr algn="ctr"/>
            <a:r>
              <a:rPr lang="en-US" sz="3500" dirty="0" smtClean="0"/>
              <a:t>Sample Problem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10200"/>
          </a:xfrm>
        </p:spPr>
        <p:txBody>
          <a:bodyPr anchor="t" anchorCtr="0">
            <a:normAutofit/>
          </a:bodyPr>
          <a:lstStyle/>
          <a:p>
            <a:r>
              <a:rPr lang="en-US" sz="3000" dirty="0" smtClean="0"/>
              <a:t>What is the molar mass of PCl</a:t>
            </a:r>
            <a:r>
              <a:rPr lang="en-US" sz="3000" baseline="-25000" dirty="0" smtClean="0"/>
              <a:t>3</a:t>
            </a:r>
            <a:r>
              <a:rPr lang="en-US" sz="3000" dirty="0"/>
              <a:t>?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2743200" y="2466201"/>
            <a:ext cx="28889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137.5 g/</a:t>
            </a:r>
            <a:r>
              <a:rPr lang="en-US" sz="3000" b="1" dirty="0" err="1" smtClean="0">
                <a:solidFill>
                  <a:srgbClr val="FFFF00"/>
                </a:solidFill>
              </a:rPr>
              <a:t>mol</a:t>
            </a:r>
            <a:endParaRPr lang="en-US" sz="3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5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675</TotalTime>
  <Words>1531</Words>
  <Application>Microsoft Office PowerPoint</Application>
  <PresentationFormat>On-screen Show (4:3)</PresentationFormat>
  <Paragraphs>210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Winter</vt:lpstr>
      <vt:lpstr>Chapter 10 – Chemical Quantities</vt:lpstr>
      <vt:lpstr>Section 10.1 – The Mole: A Measurement of Matter</vt:lpstr>
      <vt:lpstr>Representative Particles</vt:lpstr>
      <vt:lpstr>Sample Problem</vt:lpstr>
      <vt:lpstr>Practice Problems</vt:lpstr>
      <vt:lpstr>Sample Problem</vt:lpstr>
      <vt:lpstr>Practice Problems</vt:lpstr>
      <vt:lpstr>Molar Mass</vt:lpstr>
      <vt:lpstr>Sample Problem</vt:lpstr>
      <vt:lpstr>Practice Problems</vt:lpstr>
      <vt:lpstr>Section 10.1 Assessment</vt:lpstr>
      <vt:lpstr>Section 10.2 – Mole-Mass and Mole-Volume Relationships</vt:lpstr>
      <vt:lpstr>Sample Problem</vt:lpstr>
      <vt:lpstr>Practice Problems</vt:lpstr>
      <vt:lpstr>Volume</vt:lpstr>
      <vt:lpstr>Volume</vt:lpstr>
      <vt:lpstr>Sample Problem</vt:lpstr>
      <vt:lpstr>Practice Problems</vt:lpstr>
      <vt:lpstr>Mole Conversion Factors</vt:lpstr>
      <vt:lpstr>Section 10.2 Assessment</vt:lpstr>
      <vt:lpstr>Section 10.2 Assessment</vt:lpstr>
      <vt:lpstr>Section 10.3 – Percent Composition and Chemical Formulas</vt:lpstr>
      <vt:lpstr>Sample Problem</vt:lpstr>
      <vt:lpstr>Practice Problems</vt:lpstr>
      <vt:lpstr>Percent Composition</vt:lpstr>
      <vt:lpstr>Sample Problem</vt:lpstr>
      <vt:lpstr>Practice Problems</vt:lpstr>
      <vt:lpstr>Chemical Formulas</vt:lpstr>
      <vt:lpstr>Empirical Formula</vt:lpstr>
      <vt:lpstr>Sample Problem</vt:lpstr>
      <vt:lpstr>Practice Problems</vt:lpstr>
      <vt:lpstr>Empirical Formula</vt:lpstr>
      <vt:lpstr>Sample Problem</vt:lpstr>
      <vt:lpstr>Practice Problem</vt:lpstr>
      <vt:lpstr>Molecular Formula</vt:lpstr>
      <vt:lpstr>Molecular Formula</vt:lpstr>
      <vt:lpstr>Sample Problem</vt:lpstr>
      <vt:lpstr>Practice Problems</vt:lpstr>
      <vt:lpstr>Section 10.3 Assessment</vt:lpstr>
      <vt:lpstr>Section 10.3 Assessment</vt:lpstr>
      <vt:lpstr>THE END</vt:lpstr>
    </vt:vector>
  </TitlesOfParts>
  <Company>Henry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– Chemical Quantities</dc:title>
  <dc:creator>Jenny Borders</dc:creator>
  <cp:lastModifiedBy>Augustine, Siney</cp:lastModifiedBy>
  <cp:revision>25</cp:revision>
  <dcterms:created xsi:type="dcterms:W3CDTF">2014-05-27T13:35:55Z</dcterms:created>
  <dcterms:modified xsi:type="dcterms:W3CDTF">2018-05-03T11:59:28Z</dcterms:modified>
</cp:coreProperties>
</file>